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5"/>
  </p:notesMasterIdLst>
  <p:sldIdLst>
    <p:sldId id="256" r:id="rId2"/>
    <p:sldId id="257" r:id="rId3"/>
    <p:sldId id="258" r:id="rId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/>
    <p:restoredTop sz="94719"/>
  </p:normalViewPr>
  <p:slideViewPr>
    <p:cSldViewPr snapToGrid="0">
      <p:cViewPr>
        <p:scale>
          <a:sx n="100" d="100"/>
          <a:sy n="100" d="100"/>
        </p:scale>
        <p:origin x="2376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01818-A279-B04E-8A43-195D1018C18E}" type="datetimeFigureOut">
              <a:rPr lang="en-GB" smtClean="0"/>
              <a:t>05/02/2026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A0C10-8B11-3B43-B09B-2D5E0EB2E8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24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A0C10-8B11-3B43-B09B-2D5E0EB2E83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04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2A01-CFAD-8F42-B142-4B65195B0736}" type="datetimeFigureOut">
              <a:rPr lang="en-GB" smtClean="0"/>
              <a:t>05/02/2026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7607-757F-0540-8335-186AF19FFF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32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2A01-CFAD-8F42-B142-4B65195B0736}" type="datetimeFigureOut">
              <a:rPr lang="en-GB" smtClean="0"/>
              <a:t>05/02/2026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7607-757F-0540-8335-186AF19FFF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066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2A01-CFAD-8F42-B142-4B65195B0736}" type="datetimeFigureOut">
              <a:rPr lang="en-GB" smtClean="0"/>
              <a:t>05/02/2026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7607-757F-0540-8335-186AF19FFF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38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2A01-CFAD-8F42-B142-4B65195B0736}" type="datetimeFigureOut">
              <a:rPr lang="en-GB" smtClean="0"/>
              <a:t>05/02/2026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7607-757F-0540-8335-186AF19FFF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828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2A01-CFAD-8F42-B142-4B65195B0736}" type="datetimeFigureOut">
              <a:rPr lang="en-GB" smtClean="0"/>
              <a:t>05/02/2026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7607-757F-0540-8335-186AF19FFF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851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2A01-CFAD-8F42-B142-4B65195B0736}" type="datetimeFigureOut">
              <a:rPr lang="en-GB" smtClean="0"/>
              <a:t>05/02/2026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7607-757F-0540-8335-186AF19FFF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0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2A01-CFAD-8F42-B142-4B65195B0736}" type="datetimeFigureOut">
              <a:rPr lang="en-GB" smtClean="0"/>
              <a:t>05/02/2026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7607-757F-0540-8335-186AF19FFF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336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2A01-CFAD-8F42-B142-4B65195B0736}" type="datetimeFigureOut">
              <a:rPr lang="en-GB" smtClean="0"/>
              <a:t>05/02/2026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7607-757F-0540-8335-186AF19FFF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44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2A01-CFAD-8F42-B142-4B65195B0736}" type="datetimeFigureOut">
              <a:rPr lang="en-GB" smtClean="0"/>
              <a:t>05/02/2026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7607-757F-0540-8335-186AF19FFF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66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2A01-CFAD-8F42-B142-4B65195B0736}" type="datetimeFigureOut">
              <a:rPr lang="en-GB" smtClean="0"/>
              <a:t>05/02/2026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7607-757F-0540-8335-186AF19FFF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448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2A01-CFAD-8F42-B142-4B65195B0736}" type="datetimeFigureOut">
              <a:rPr lang="en-GB" smtClean="0"/>
              <a:t>05/02/2026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7607-757F-0540-8335-186AF19FFF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41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02A01-CFAD-8F42-B142-4B65195B0736}" type="datetimeFigureOut">
              <a:rPr lang="en-GB" smtClean="0"/>
              <a:t>05/02/2026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07607-757F-0540-8335-186AF19FFF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12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5FF0F4-25FE-20A6-1CF4-DD2A37E85F2D}"/>
              </a:ext>
            </a:extLst>
          </p:cNvPr>
          <p:cNvSpPr/>
          <p:nvPr/>
        </p:nvSpPr>
        <p:spPr>
          <a:xfrm>
            <a:off x="0" y="-33998"/>
            <a:ext cx="6858000" cy="9939998"/>
          </a:xfrm>
          <a:prstGeom prst="rect">
            <a:avLst/>
          </a:prstGeom>
          <a:solidFill>
            <a:srgbClr val="1048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951D85-D1BF-F93F-A120-03E05B0CA05C}"/>
              </a:ext>
            </a:extLst>
          </p:cNvPr>
          <p:cNvSpPr/>
          <p:nvPr/>
        </p:nvSpPr>
        <p:spPr>
          <a:xfrm>
            <a:off x="-4" y="4006720"/>
            <a:ext cx="6858000" cy="2233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64F767-4540-2FFF-B4AC-6DCDBFA3A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" y="4358760"/>
            <a:ext cx="6858000" cy="736600"/>
          </a:xfrm>
        </p:spPr>
        <p:txBody>
          <a:bodyPr anchor="ctr">
            <a:noAutofit/>
          </a:bodyPr>
          <a:lstStyle/>
          <a:p>
            <a:r>
              <a:rPr lang="en-GB" sz="26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ucida Calligraphy" panose="03010101010101010101" pitchFamily="66" charset="77"/>
              </a:rPr>
              <a:t>Human Intelligence in the Age of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F139B-F1E5-0B14-97DF-954E515B9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4770693"/>
            <a:ext cx="6857996" cy="1330873"/>
          </a:xfrm>
        </p:spPr>
        <p:txBody>
          <a:bodyPr anchor="ctr">
            <a:normAutofit/>
          </a:bodyPr>
          <a:lstStyle/>
          <a:p>
            <a:r>
              <a:rPr lang="en-GB" sz="2400" i="1" dirty="0">
                <a:latin typeface="Perpetua" panose="02020502060401020303" pitchFamily="18" charset="77"/>
              </a:rPr>
              <a:t>An interactive discourse on the contemporary challenges of people decisions that impact organisational performance especially in the changing face of business, culture &amp; technology</a:t>
            </a:r>
          </a:p>
        </p:txBody>
      </p:sp>
      <p:pic>
        <p:nvPicPr>
          <p:cNvPr id="5" name="Picture 4" descr="A person in a suit with a brain and circuit board&#10;&#10;AI-generated content may be incorrect.">
            <a:extLst>
              <a:ext uri="{FF2B5EF4-FFF2-40B4-BE49-F238E27FC236}">
                <a16:creationId xmlns:a16="http://schemas.microsoft.com/office/drawing/2014/main" id="{671DEAA7-25C2-DA70-DA18-AE7E22EA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45" b="36685"/>
          <a:stretch>
            <a:fillRect/>
          </a:stretch>
        </p:blipFill>
        <p:spPr>
          <a:xfrm>
            <a:off x="1620341" y="5947612"/>
            <a:ext cx="4556064" cy="3900233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A561DDF8-86C9-4285-6765-EC55A27EBB1C}"/>
              </a:ext>
            </a:extLst>
          </p:cNvPr>
          <p:cNvSpPr txBox="1">
            <a:spLocks/>
          </p:cNvSpPr>
          <p:nvPr/>
        </p:nvSpPr>
        <p:spPr>
          <a:xfrm>
            <a:off x="-8" y="1847357"/>
            <a:ext cx="6858001" cy="644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" panose="02000504000000020004" pitchFamily="2" charset="77"/>
              </a:rPr>
              <a:t>Beyond Operations</a:t>
            </a:r>
          </a:p>
        </p:txBody>
      </p:sp>
      <p:sp>
        <p:nvSpPr>
          <p:cNvPr id="7" name="Subtitle 9">
            <a:extLst>
              <a:ext uri="{FF2B5EF4-FFF2-40B4-BE49-F238E27FC236}">
                <a16:creationId xmlns:a16="http://schemas.microsoft.com/office/drawing/2014/main" id="{62655143-DA13-AA5A-C404-C7B210C57A1D}"/>
              </a:ext>
            </a:extLst>
          </p:cNvPr>
          <p:cNvSpPr txBox="1">
            <a:spLocks/>
          </p:cNvSpPr>
          <p:nvPr/>
        </p:nvSpPr>
        <p:spPr>
          <a:xfrm>
            <a:off x="-24978" y="2299753"/>
            <a:ext cx="6858000" cy="51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i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erpetua" panose="02020502060401020303" pitchFamily="18" charset="77"/>
              </a:rPr>
              <a:t>The Strategic Repositioning of HR in the Age of AI</a:t>
            </a:r>
          </a:p>
        </p:txBody>
      </p:sp>
      <p:pic>
        <p:nvPicPr>
          <p:cNvPr id="9" name="Picture 8" descr="A blue and white sign with white text&#10;&#10;AI-generated content may be incorrect.">
            <a:extLst>
              <a:ext uri="{FF2B5EF4-FFF2-40B4-BE49-F238E27FC236}">
                <a16:creationId xmlns:a16="http://schemas.microsoft.com/office/drawing/2014/main" id="{3F85A2EC-5549-9E92-7441-7E2D393D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682" y="34653"/>
            <a:ext cx="4104624" cy="1600108"/>
          </a:xfrm>
          <a:prstGeom prst="rect">
            <a:avLst/>
          </a:prstGeom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C0489635-FA96-5CCB-0126-39E7BB47218A}"/>
              </a:ext>
            </a:extLst>
          </p:cNvPr>
          <p:cNvSpPr txBox="1">
            <a:spLocks/>
          </p:cNvSpPr>
          <p:nvPr/>
        </p:nvSpPr>
        <p:spPr>
          <a:xfrm>
            <a:off x="-4" y="1455120"/>
            <a:ext cx="6858000" cy="51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tos" panose="020B0004020202020204" pitchFamily="34" charset="0"/>
              </a:rPr>
              <a:t>Presents</a:t>
            </a:r>
          </a:p>
        </p:txBody>
      </p:sp>
      <p:sp>
        <p:nvSpPr>
          <p:cNvPr id="11" name="Subtitle 9">
            <a:extLst>
              <a:ext uri="{FF2B5EF4-FFF2-40B4-BE49-F238E27FC236}">
                <a16:creationId xmlns:a16="http://schemas.microsoft.com/office/drawing/2014/main" id="{099EAB5C-4E17-A1FC-B16B-0FE1B6E9DADC}"/>
              </a:ext>
            </a:extLst>
          </p:cNvPr>
          <p:cNvSpPr txBox="1">
            <a:spLocks/>
          </p:cNvSpPr>
          <p:nvPr/>
        </p:nvSpPr>
        <p:spPr>
          <a:xfrm>
            <a:off x="0" y="3053817"/>
            <a:ext cx="6858000" cy="51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" panose="02000504000000020004" pitchFamily="2" charset="77"/>
              </a:rPr>
              <a:t>28</a:t>
            </a:r>
            <a:r>
              <a:rPr lang="en-GB" sz="2400" baseline="3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" panose="02000504000000020004" pitchFamily="2" charset="77"/>
              </a:rPr>
              <a:t>th</a:t>
            </a:r>
            <a:r>
              <a:rPr lang="en-GB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" panose="02000504000000020004" pitchFamily="2" charset="77"/>
              </a:rPr>
              <a:t> February 2026</a:t>
            </a:r>
          </a:p>
        </p:txBody>
      </p:sp>
      <p:sp>
        <p:nvSpPr>
          <p:cNvPr id="12" name="Subtitle 9">
            <a:extLst>
              <a:ext uri="{FF2B5EF4-FFF2-40B4-BE49-F238E27FC236}">
                <a16:creationId xmlns:a16="http://schemas.microsoft.com/office/drawing/2014/main" id="{15222FBB-7F80-A482-4678-306C1E55FF4C}"/>
              </a:ext>
            </a:extLst>
          </p:cNvPr>
          <p:cNvSpPr txBox="1">
            <a:spLocks/>
          </p:cNvSpPr>
          <p:nvPr/>
        </p:nvSpPr>
        <p:spPr>
          <a:xfrm>
            <a:off x="-12492" y="2697111"/>
            <a:ext cx="6858000" cy="51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tos" panose="020B0004020202020204" pitchFamily="34" charset="0"/>
              </a:rPr>
              <a:t>on</a:t>
            </a:r>
          </a:p>
        </p:txBody>
      </p:sp>
      <p:sp>
        <p:nvSpPr>
          <p:cNvPr id="14" name="Subtitle 9">
            <a:extLst>
              <a:ext uri="{FF2B5EF4-FFF2-40B4-BE49-F238E27FC236}">
                <a16:creationId xmlns:a16="http://schemas.microsoft.com/office/drawing/2014/main" id="{EF1E39A5-E33C-2E0F-0661-1869431E0135}"/>
              </a:ext>
            </a:extLst>
          </p:cNvPr>
          <p:cNvSpPr txBox="1">
            <a:spLocks/>
          </p:cNvSpPr>
          <p:nvPr/>
        </p:nvSpPr>
        <p:spPr>
          <a:xfrm>
            <a:off x="-8" y="4017021"/>
            <a:ext cx="6858004" cy="51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latin typeface="Aptos" panose="020B0004020202020204" pitchFamily="34" charset="0"/>
              </a:rPr>
              <a:t>Workshop Theme</a:t>
            </a:r>
          </a:p>
        </p:txBody>
      </p:sp>
      <p:sp>
        <p:nvSpPr>
          <p:cNvPr id="15" name="Subtitle 9">
            <a:extLst>
              <a:ext uri="{FF2B5EF4-FFF2-40B4-BE49-F238E27FC236}">
                <a16:creationId xmlns:a16="http://schemas.microsoft.com/office/drawing/2014/main" id="{BD438126-7083-DF82-C61F-7CC84EFB34C1}"/>
              </a:ext>
            </a:extLst>
          </p:cNvPr>
          <p:cNvSpPr txBox="1">
            <a:spLocks/>
          </p:cNvSpPr>
          <p:nvPr/>
        </p:nvSpPr>
        <p:spPr>
          <a:xfrm>
            <a:off x="51208" y="5947612"/>
            <a:ext cx="2882499" cy="1180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erpetua" panose="02020502060401020303" pitchFamily="18" charset="77"/>
              </a:rPr>
              <a:t>This discourse shall benefit:</a:t>
            </a:r>
          </a:p>
        </p:txBody>
      </p:sp>
      <p:sp>
        <p:nvSpPr>
          <p:cNvPr id="16" name="Subtitle 9">
            <a:extLst>
              <a:ext uri="{FF2B5EF4-FFF2-40B4-BE49-F238E27FC236}">
                <a16:creationId xmlns:a16="http://schemas.microsoft.com/office/drawing/2014/main" id="{8790BDA6-D764-38B8-3EF4-FEBA2BD6EEA8}"/>
              </a:ext>
            </a:extLst>
          </p:cNvPr>
          <p:cNvSpPr txBox="1">
            <a:spLocks/>
          </p:cNvSpPr>
          <p:nvPr/>
        </p:nvSpPr>
        <p:spPr>
          <a:xfrm>
            <a:off x="44128" y="6286722"/>
            <a:ext cx="2596904" cy="2233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" panose="02000504000000020004" pitchFamily="2" charset="77"/>
              </a:rPr>
              <a:t>Business Owners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" panose="02000504000000020004" pitchFamily="2" charset="77"/>
              </a:rPr>
              <a:t>HR Professionals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" panose="02000504000000020004" pitchFamily="2" charset="77"/>
              </a:rPr>
              <a:t>Entrepreneurs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" panose="02000504000000020004" pitchFamily="2" charset="77"/>
              </a:rPr>
              <a:t>Start-up Founders</a:t>
            </a:r>
          </a:p>
        </p:txBody>
      </p:sp>
      <p:sp>
        <p:nvSpPr>
          <p:cNvPr id="17" name="Subtitle 9">
            <a:extLst>
              <a:ext uri="{FF2B5EF4-FFF2-40B4-BE49-F238E27FC236}">
                <a16:creationId xmlns:a16="http://schemas.microsoft.com/office/drawing/2014/main" id="{3F770710-DB72-6742-0861-5A4588F02227}"/>
              </a:ext>
            </a:extLst>
          </p:cNvPr>
          <p:cNvSpPr txBox="1">
            <a:spLocks/>
          </p:cNvSpPr>
          <p:nvPr/>
        </p:nvSpPr>
        <p:spPr>
          <a:xfrm>
            <a:off x="5047685" y="6403879"/>
            <a:ext cx="1378903" cy="483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erpetua" panose="02020502060401020303" pitchFamily="18" charset="77"/>
              </a:rPr>
              <a:t>Facilitator</a:t>
            </a:r>
          </a:p>
        </p:txBody>
      </p:sp>
      <p:pic>
        <p:nvPicPr>
          <p:cNvPr id="20" name="Picture 19" descr="A person leaning on a white railing&#10;&#10;AI-generated content may be incorrect.">
            <a:extLst>
              <a:ext uri="{FF2B5EF4-FFF2-40B4-BE49-F238E27FC236}">
                <a16:creationId xmlns:a16="http://schemas.microsoft.com/office/drawing/2014/main" id="{C927E2DD-6746-F903-1003-7D47360B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411" r="35595" b="58194"/>
          <a:stretch>
            <a:fillRect/>
          </a:stretch>
        </p:blipFill>
        <p:spPr>
          <a:xfrm>
            <a:off x="5097159" y="6749581"/>
            <a:ext cx="1279953" cy="16724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Subtitle 9">
            <a:extLst>
              <a:ext uri="{FF2B5EF4-FFF2-40B4-BE49-F238E27FC236}">
                <a16:creationId xmlns:a16="http://schemas.microsoft.com/office/drawing/2014/main" id="{2B8AE009-42FF-B4AD-7B84-CCF4251BAAB6}"/>
              </a:ext>
            </a:extLst>
          </p:cNvPr>
          <p:cNvSpPr txBox="1">
            <a:spLocks/>
          </p:cNvSpPr>
          <p:nvPr/>
        </p:nvSpPr>
        <p:spPr>
          <a:xfrm>
            <a:off x="4996473" y="8363914"/>
            <a:ext cx="1481324" cy="483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" panose="02000504000000020004" pitchFamily="2" charset="77"/>
              </a:rPr>
              <a:t>R S Kiran</a:t>
            </a:r>
          </a:p>
        </p:txBody>
      </p:sp>
      <p:sp>
        <p:nvSpPr>
          <p:cNvPr id="23" name="Subtitle 9">
            <a:extLst>
              <a:ext uri="{FF2B5EF4-FFF2-40B4-BE49-F238E27FC236}">
                <a16:creationId xmlns:a16="http://schemas.microsoft.com/office/drawing/2014/main" id="{A0B338FA-80D6-29FD-0E3D-6671E67E080C}"/>
              </a:ext>
            </a:extLst>
          </p:cNvPr>
          <p:cNvSpPr txBox="1">
            <a:spLocks/>
          </p:cNvSpPr>
          <p:nvPr/>
        </p:nvSpPr>
        <p:spPr>
          <a:xfrm>
            <a:off x="4529848" y="8635182"/>
            <a:ext cx="2359148" cy="130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i="1" dirty="0">
                <a:solidFill>
                  <a:schemeClr val="bg1"/>
                </a:solidFill>
                <a:latin typeface="Perpetua" panose="02020502060401020303" pitchFamily="18" charset="77"/>
              </a:rPr>
              <a:t>HR Practitioner, Management Consultant, Entrepreneur with 30 years of experience working at the intersection of people, strategy and organisational decision making</a:t>
            </a:r>
          </a:p>
        </p:txBody>
      </p:sp>
      <p:sp>
        <p:nvSpPr>
          <p:cNvPr id="24" name="Subtitle 9">
            <a:extLst>
              <a:ext uri="{FF2B5EF4-FFF2-40B4-BE49-F238E27FC236}">
                <a16:creationId xmlns:a16="http://schemas.microsoft.com/office/drawing/2014/main" id="{0C68312B-8090-A1DF-EEE2-300E1D91F8E0}"/>
              </a:ext>
            </a:extLst>
          </p:cNvPr>
          <p:cNvSpPr txBox="1">
            <a:spLocks/>
          </p:cNvSpPr>
          <p:nvPr/>
        </p:nvSpPr>
        <p:spPr>
          <a:xfrm>
            <a:off x="-17586" y="3375388"/>
            <a:ext cx="6858000" cy="51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erpetua" panose="02020502060401020303" pitchFamily="18" charset="77"/>
              </a:rPr>
              <a:t>Consulate Hall, </a:t>
            </a:r>
            <a:r>
              <a:rPr lang="en-GB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" panose="02000504000000020004" pitchFamily="2" charset="77"/>
              </a:rPr>
              <a:t>Hotel Green Park, Visakhapatnam</a:t>
            </a:r>
          </a:p>
        </p:txBody>
      </p:sp>
      <p:sp>
        <p:nvSpPr>
          <p:cNvPr id="25" name="Subtitle 9">
            <a:extLst>
              <a:ext uri="{FF2B5EF4-FFF2-40B4-BE49-F238E27FC236}">
                <a16:creationId xmlns:a16="http://schemas.microsoft.com/office/drawing/2014/main" id="{9D6B01DB-2A74-1F9A-0709-5B1FD463233B}"/>
              </a:ext>
            </a:extLst>
          </p:cNvPr>
          <p:cNvSpPr txBox="1">
            <a:spLocks/>
          </p:cNvSpPr>
          <p:nvPr/>
        </p:nvSpPr>
        <p:spPr>
          <a:xfrm>
            <a:off x="94891" y="8230543"/>
            <a:ext cx="2171491" cy="809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" panose="02000504000000020004" pitchFamily="2" charset="77"/>
              </a:rPr>
              <a:t>Registrations Open</a:t>
            </a:r>
          </a:p>
        </p:txBody>
      </p:sp>
    </p:spTree>
    <p:extLst>
      <p:ext uri="{BB962C8B-B14F-4D97-AF65-F5344CB8AC3E}">
        <p14:creationId xmlns:p14="http://schemas.microsoft.com/office/powerpoint/2010/main" val="2654759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25651-3597-5227-9A05-F336C5D69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4481970-DAB4-0D54-2D58-B9B00A3AA6A3}"/>
              </a:ext>
            </a:extLst>
          </p:cNvPr>
          <p:cNvSpPr/>
          <p:nvPr/>
        </p:nvSpPr>
        <p:spPr>
          <a:xfrm>
            <a:off x="0" y="-33998"/>
            <a:ext cx="6858000" cy="9939998"/>
          </a:xfrm>
          <a:prstGeom prst="rect">
            <a:avLst/>
          </a:prstGeom>
          <a:solidFill>
            <a:srgbClr val="1048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FE1B02-51A6-D4C8-EF68-31F8A47B3B98}"/>
              </a:ext>
            </a:extLst>
          </p:cNvPr>
          <p:cNvSpPr/>
          <p:nvPr/>
        </p:nvSpPr>
        <p:spPr>
          <a:xfrm>
            <a:off x="-4" y="3807883"/>
            <a:ext cx="6858000" cy="2432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5" name="Picture 4" descr="A person in a suit with a brain and circuit board&#10;&#10;AI-generated content may be incorrect.">
            <a:extLst>
              <a:ext uri="{FF2B5EF4-FFF2-40B4-BE49-F238E27FC236}">
                <a16:creationId xmlns:a16="http://schemas.microsoft.com/office/drawing/2014/main" id="{A5D70375-E9D4-7EBE-0087-B0CB4EA9B2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45" b="36685"/>
          <a:stretch>
            <a:fillRect/>
          </a:stretch>
        </p:blipFill>
        <p:spPr>
          <a:xfrm>
            <a:off x="1620341" y="5947612"/>
            <a:ext cx="4556064" cy="3900233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615622D1-46F3-2712-A00C-B4B554E19655}"/>
              </a:ext>
            </a:extLst>
          </p:cNvPr>
          <p:cNvSpPr txBox="1">
            <a:spLocks/>
          </p:cNvSpPr>
          <p:nvPr/>
        </p:nvSpPr>
        <p:spPr>
          <a:xfrm>
            <a:off x="-9" y="1399857"/>
            <a:ext cx="6858001" cy="734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" panose="02000504000000020004" pitchFamily="2" charset="77"/>
              </a:rPr>
              <a:t>Beyond Operations</a:t>
            </a:r>
          </a:p>
        </p:txBody>
      </p:sp>
      <p:sp>
        <p:nvSpPr>
          <p:cNvPr id="7" name="Subtitle 9">
            <a:extLst>
              <a:ext uri="{FF2B5EF4-FFF2-40B4-BE49-F238E27FC236}">
                <a16:creationId xmlns:a16="http://schemas.microsoft.com/office/drawing/2014/main" id="{2EC2D338-0334-182D-45A4-E76A5F0CEE06}"/>
              </a:ext>
            </a:extLst>
          </p:cNvPr>
          <p:cNvSpPr txBox="1">
            <a:spLocks/>
          </p:cNvSpPr>
          <p:nvPr/>
        </p:nvSpPr>
        <p:spPr>
          <a:xfrm>
            <a:off x="-31005" y="1994044"/>
            <a:ext cx="6858000" cy="51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i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erpetua" panose="02020502060401020303" pitchFamily="18" charset="77"/>
              </a:rPr>
              <a:t>The Strategic Repositioning of HR in the Age of AI</a:t>
            </a:r>
          </a:p>
        </p:txBody>
      </p:sp>
      <p:pic>
        <p:nvPicPr>
          <p:cNvPr id="9" name="Picture 8" descr="A blue and white sign with white text&#10;&#10;AI-generated content may be incorrect.">
            <a:extLst>
              <a:ext uri="{FF2B5EF4-FFF2-40B4-BE49-F238E27FC236}">
                <a16:creationId xmlns:a16="http://schemas.microsoft.com/office/drawing/2014/main" id="{1FD6A48C-A052-62F0-2BF7-13FDC17689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866"/>
          <a:stretch>
            <a:fillRect/>
          </a:stretch>
        </p:blipFill>
        <p:spPr>
          <a:xfrm>
            <a:off x="1748783" y="-5262"/>
            <a:ext cx="3360418" cy="1128347"/>
          </a:xfrm>
          <a:prstGeom prst="rect">
            <a:avLst/>
          </a:prstGeom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D2EA8977-2030-7FC3-FCDF-D20C6D78272A}"/>
              </a:ext>
            </a:extLst>
          </p:cNvPr>
          <p:cNvSpPr txBox="1">
            <a:spLocks/>
          </p:cNvSpPr>
          <p:nvPr/>
        </p:nvSpPr>
        <p:spPr>
          <a:xfrm>
            <a:off x="12492" y="1061300"/>
            <a:ext cx="6858000" cy="51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tos" panose="020B0004020202020204" pitchFamily="34" charset="0"/>
              </a:rPr>
              <a:t>Presents</a:t>
            </a:r>
          </a:p>
        </p:txBody>
      </p:sp>
      <p:sp>
        <p:nvSpPr>
          <p:cNvPr id="11" name="Subtitle 9">
            <a:extLst>
              <a:ext uri="{FF2B5EF4-FFF2-40B4-BE49-F238E27FC236}">
                <a16:creationId xmlns:a16="http://schemas.microsoft.com/office/drawing/2014/main" id="{7A89D336-51E5-1A1C-684D-2E2741828112}"/>
              </a:ext>
            </a:extLst>
          </p:cNvPr>
          <p:cNvSpPr txBox="1">
            <a:spLocks/>
          </p:cNvSpPr>
          <p:nvPr/>
        </p:nvSpPr>
        <p:spPr>
          <a:xfrm>
            <a:off x="0" y="2700221"/>
            <a:ext cx="6858000" cy="51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" panose="02000504000000020004" pitchFamily="2" charset="77"/>
              </a:rPr>
              <a:t>28</a:t>
            </a:r>
            <a:r>
              <a:rPr lang="en-GB" sz="2400" baseline="3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" panose="02000504000000020004" pitchFamily="2" charset="77"/>
              </a:rPr>
              <a:t>th</a:t>
            </a:r>
            <a:r>
              <a:rPr lang="en-GB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" panose="02000504000000020004" pitchFamily="2" charset="77"/>
              </a:rPr>
              <a:t> February 2026</a:t>
            </a:r>
          </a:p>
        </p:txBody>
      </p:sp>
      <p:sp>
        <p:nvSpPr>
          <p:cNvPr id="15" name="Subtitle 9">
            <a:extLst>
              <a:ext uri="{FF2B5EF4-FFF2-40B4-BE49-F238E27FC236}">
                <a16:creationId xmlns:a16="http://schemas.microsoft.com/office/drawing/2014/main" id="{72DC8F16-7BD4-739F-7AC4-123FBB825505}"/>
              </a:ext>
            </a:extLst>
          </p:cNvPr>
          <p:cNvSpPr txBox="1">
            <a:spLocks/>
          </p:cNvSpPr>
          <p:nvPr/>
        </p:nvSpPr>
        <p:spPr>
          <a:xfrm>
            <a:off x="101514" y="7409509"/>
            <a:ext cx="2171491" cy="1180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erpetua" panose="02020502060401020303" pitchFamily="18" charset="77"/>
              </a:rPr>
              <a:t>Register before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erpetua" panose="02020502060401020303" pitchFamily="18" charset="77"/>
              </a:rPr>
              <a:t>15</a:t>
            </a:r>
            <a:r>
              <a:rPr lang="en-GB" sz="2000" i="1" baseline="3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erpetua" panose="02020502060401020303" pitchFamily="18" charset="77"/>
              </a:rPr>
              <a:t>th</a:t>
            </a:r>
            <a:r>
              <a:rPr lang="en-GB" sz="2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erpetua" panose="02020502060401020303" pitchFamily="18" charset="77"/>
              </a:rPr>
              <a:t> February 2026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7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erpetua" panose="02020502060401020303" pitchFamily="18" charset="77"/>
              </a:rPr>
              <a:t>and avail the early bird offer</a:t>
            </a:r>
          </a:p>
        </p:txBody>
      </p:sp>
      <p:sp>
        <p:nvSpPr>
          <p:cNvPr id="17" name="Subtitle 9">
            <a:extLst>
              <a:ext uri="{FF2B5EF4-FFF2-40B4-BE49-F238E27FC236}">
                <a16:creationId xmlns:a16="http://schemas.microsoft.com/office/drawing/2014/main" id="{DD2BBE46-D224-A333-6DB9-F3C435667F14}"/>
              </a:ext>
            </a:extLst>
          </p:cNvPr>
          <p:cNvSpPr txBox="1">
            <a:spLocks/>
          </p:cNvSpPr>
          <p:nvPr/>
        </p:nvSpPr>
        <p:spPr>
          <a:xfrm>
            <a:off x="5047685" y="6403879"/>
            <a:ext cx="1378903" cy="483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erpetua" panose="02020502060401020303" pitchFamily="18" charset="77"/>
              </a:rPr>
              <a:t>Facilitator</a:t>
            </a:r>
          </a:p>
        </p:txBody>
      </p:sp>
      <p:pic>
        <p:nvPicPr>
          <p:cNvPr id="20" name="Picture 19" descr="A person leaning on a white railing&#10;&#10;AI-generated content may be incorrect.">
            <a:extLst>
              <a:ext uri="{FF2B5EF4-FFF2-40B4-BE49-F238E27FC236}">
                <a16:creationId xmlns:a16="http://schemas.microsoft.com/office/drawing/2014/main" id="{9FB97AAC-CBE3-F0CC-C93C-A0FE9781A5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411" r="35595" b="58194"/>
          <a:stretch>
            <a:fillRect/>
          </a:stretch>
        </p:blipFill>
        <p:spPr>
          <a:xfrm>
            <a:off x="5097159" y="6749581"/>
            <a:ext cx="1279953" cy="16724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Subtitle 9">
            <a:extLst>
              <a:ext uri="{FF2B5EF4-FFF2-40B4-BE49-F238E27FC236}">
                <a16:creationId xmlns:a16="http://schemas.microsoft.com/office/drawing/2014/main" id="{A87D498B-E54C-B92B-9131-6A27254BA36A}"/>
              </a:ext>
            </a:extLst>
          </p:cNvPr>
          <p:cNvSpPr txBox="1">
            <a:spLocks/>
          </p:cNvSpPr>
          <p:nvPr/>
        </p:nvSpPr>
        <p:spPr>
          <a:xfrm>
            <a:off x="4996473" y="8363914"/>
            <a:ext cx="1481324" cy="483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" panose="02000504000000020004" pitchFamily="2" charset="77"/>
              </a:rPr>
              <a:t>R S Kiran</a:t>
            </a:r>
          </a:p>
        </p:txBody>
      </p:sp>
      <p:sp>
        <p:nvSpPr>
          <p:cNvPr id="23" name="Subtitle 9">
            <a:extLst>
              <a:ext uri="{FF2B5EF4-FFF2-40B4-BE49-F238E27FC236}">
                <a16:creationId xmlns:a16="http://schemas.microsoft.com/office/drawing/2014/main" id="{755ADB5D-251A-B84E-D347-984A61A4EF73}"/>
              </a:ext>
            </a:extLst>
          </p:cNvPr>
          <p:cNvSpPr txBox="1">
            <a:spLocks/>
          </p:cNvSpPr>
          <p:nvPr/>
        </p:nvSpPr>
        <p:spPr>
          <a:xfrm>
            <a:off x="4529848" y="8635182"/>
            <a:ext cx="2359148" cy="130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i="1" dirty="0">
                <a:solidFill>
                  <a:schemeClr val="bg1"/>
                </a:solidFill>
                <a:latin typeface="Perpetua" panose="02020502060401020303" pitchFamily="18" charset="77"/>
              </a:rPr>
              <a:t>HR Practitioner, Management Consultant, Entrepreneur with 30 years of experience working at the intersection of people, strategy and organisational decision making</a:t>
            </a:r>
          </a:p>
        </p:txBody>
      </p:sp>
      <p:sp>
        <p:nvSpPr>
          <p:cNvPr id="24" name="Subtitle 9">
            <a:extLst>
              <a:ext uri="{FF2B5EF4-FFF2-40B4-BE49-F238E27FC236}">
                <a16:creationId xmlns:a16="http://schemas.microsoft.com/office/drawing/2014/main" id="{F355A8C7-DBA7-867F-96EB-934486822BD7}"/>
              </a:ext>
            </a:extLst>
          </p:cNvPr>
          <p:cNvSpPr txBox="1">
            <a:spLocks/>
          </p:cNvSpPr>
          <p:nvPr/>
        </p:nvSpPr>
        <p:spPr>
          <a:xfrm>
            <a:off x="-16285" y="3017885"/>
            <a:ext cx="6858000" cy="51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erpetua" panose="02020502060401020303" pitchFamily="18" charset="77"/>
              </a:rPr>
              <a:t>Consulate Hall, </a:t>
            </a:r>
            <a:r>
              <a:rPr lang="en-GB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" panose="02000504000000020004" pitchFamily="2" charset="77"/>
              </a:rPr>
              <a:t>Hotel Green Park, Visakhapatnam</a:t>
            </a:r>
          </a:p>
        </p:txBody>
      </p:sp>
      <p:sp>
        <p:nvSpPr>
          <p:cNvPr id="25" name="Subtitle 9">
            <a:extLst>
              <a:ext uri="{FF2B5EF4-FFF2-40B4-BE49-F238E27FC236}">
                <a16:creationId xmlns:a16="http://schemas.microsoft.com/office/drawing/2014/main" id="{1EAD41E3-BC4F-2701-D2F5-823B8C9842E4}"/>
              </a:ext>
            </a:extLst>
          </p:cNvPr>
          <p:cNvSpPr txBox="1">
            <a:spLocks/>
          </p:cNvSpPr>
          <p:nvPr/>
        </p:nvSpPr>
        <p:spPr>
          <a:xfrm>
            <a:off x="89022" y="6522983"/>
            <a:ext cx="2171491" cy="809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" panose="02000504000000020004" pitchFamily="2" charset="77"/>
              </a:rPr>
              <a:t>Registrations Open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34671EE1-8F54-D00E-6937-B66A3D9F2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7" y="3807883"/>
            <a:ext cx="6845507" cy="23239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2000" b="1" i="1" dirty="0">
                <a:latin typeface="Perpetua" panose="02020502060401020303" pitchFamily="18" charset="77"/>
              </a:rPr>
              <a:t>Participants will gain clearer insight into why people issues often become reactive and how more deliberate thinking at the decision stage can lead to better organisational effectiveness.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br>
              <a:rPr lang="en-IN" sz="2000" b="1" i="1" dirty="0">
                <a:latin typeface="Perpetua" panose="02020502060401020303" pitchFamily="18" charset="77"/>
              </a:rPr>
            </a:br>
            <a:r>
              <a:rPr lang="en-IN" sz="2000" b="1" i="1" dirty="0">
                <a:latin typeface="Perpetua" panose="02020502060401020303" pitchFamily="18" charset="77"/>
              </a:rPr>
              <a:t>The workshop is relevant for </a:t>
            </a:r>
            <a:r>
              <a:rPr lang="en-IN" sz="2000" b="1" i="1" dirty="0">
                <a:solidFill>
                  <a:srgbClr val="C00000"/>
                </a:solidFill>
                <a:latin typeface="Perpetua" panose="02020502060401020303" pitchFamily="18" charset="77"/>
              </a:rPr>
              <a:t>Business Leaders</a:t>
            </a:r>
            <a:r>
              <a:rPr lang="en-IN" sz="2000" b="1" i="1" dirty="0">
                <a:latin typeface="Perpetua" panose="02020502060401020303" pitchFamily="18" charset="77"/>
              </a:rPr>
              <a:t>, </a:t>
            </a:r>
            <a:r>
              <a:rPr lang="en-IN" sz="2000" b="1" i="1" dirty="0">
                <a:solidFill>
                  <a:srgbClr val="C00000"/>
                </a:solidFill>
                <a:latin typeface="Perpetua" panose="02020502060401020303" pitchFamily="18" charset="77"/>
              </a:rPr>
              <a:t>Entrepreneurs</a:t>
            </a:r>
            <a:r>
              <a:rPr lang="en-IN" sz="2000" b="1" i="1" dirty="0">
                <a:latin typeface="Perpetua" panose="02020502060401020303" pitchFamily="18" charset="77"/>
              </a:rPr>
              <a:t>,  </a:t>
            </a:r>
            <a:r>
              <a:rPr lang="en-IN" sz="2000" b="1" i="1" dirty="0">
                <a:solidFill>
                  <a:srgbClr val="C00000"/>
                </a:solidFill>
                <a:latin typeface="Perpetua" panose="02020502060401020303" pitchFamily="18" charset="77"/>
              </a:rPr>
              <a:t>Start-up</a:t>
            </a:r>
            <a:r>
              <a:rPr lang="en-IN" sz="2000" b="1" i="1" dirty="0">
                <a:latin typeface="Perpetua" panose="02020502060401020303" pitchFamily="18" charset="77"/>
              </a:rPr>
              <a:t> </a:t>
            </a:r>
            <a:r>
              <a:rPr lang="en-IN" sz="2000" b="1" i="1" dirty="0">
                <a:solidFill>
                  <a:srgbClr val="C00000"/>
                </a:solidFill>
                <a:latin typeface="Perpetua" panose="02020502060401020303" pitchFamily="18" charset="77"/>
              </a:rPr>
              <a:t>Founders </a:t>
            </a:r>
            <a:r>
              <a:rPr lang="en-IN" sz="2000" b="1" i="1" dirty="0">
                <a:latin typeface="Perpetua" panose="02020502060401020303" pitchFamily="18" charset="77"/>
              </a:rPr>
              <a:t>&amp; </a:t>
            </a:r>
            <a:r>
              <a:rPr lang="en-IN" sz="2000" b="1" i="1" dirty="0">
                <a:solidFill>
                  <a:srgbClr val="C00000"/>
                </a:solidFill>
                <a:latin typeface="Perpetua" panose="02020502060401020303" pitchFamily="18" charset="77"/>
              </a:rPr>
              <a:t>HR heads </a:t>
            </a:r>
            <a:r>
              <a:rPr lang="en-IN" sz="2000" b="1" i="1" dirty="0">
                <a:latin typeface="Perpetua" panose="02020502060401020303" pitchFamily="18" charset="77"/>
              </a:rPr>
              <a:t>who are responsible for people decisions and want to approach them more strategically.</a:t>
            </a:r>
          </a:p>
        </p:txBody>
      </p:sp>
    </p:spTree>
    <p:extLst>
      <p:ext uri="{BB962C8B-B14F-4D97-AF65-F5344CB8AC3E}">
        <p14:creationId xmlns:p14="http://schemas.microsoft.com/office/powerpoint/2010/main" val="3649402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250AC-2EBF-A83C-B913-2772816F8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746" y="5814101"/>
            <a:ext cx="3562869" cy="1460500"/>
          </a:xfrm>
        </p:spPr>
        <p:txBody>
          <a:bodyPr>
            <a:noAutofit/>
          </a:bodyPr>
          <a:lstStyle/>
          <a:p>
            <a:pPr algn="ctr"/>
            <a:r>
              <a:rPr lang="en-GB" sz="2000" dirty="0">
                <a:latin typeface="Copperplate" panose="02000504000000020004" pitchFamily="2" charset="77"/>
              </a:rPr>
              <a:t>28</a:t>
            </a:r>
            <a:r>
              <a:rPr lang="en-GB" sz="2000" baseline="30000" dirty="0">
                <a:latin typeface="Copperplate" panose="02000504000000020004" pitchFamily="2" charset="77"/>
              </a:rPr>
              <a:t>th</a:t>
            </a:r>
            <a:r>
              <a:rPr lang="en-GB" sz="2000" dirty="0">
                <a:latin typeface="Copperplate" panose="02000504000000020004" pitchFamily="2" charset="77"/>
              </a:rPr>
              <a:t> February 2026</a:t>
            </a:r>
            <a:br>
              <a:rPr lang="en-GB" sz="2000" dirty="0">
                <a:latin typeface="Copperplate" panose="02000504000000020004" pitchFamily="2" charset="77"/>
              </a:rPr>
            </a:br>
            <a:r>
              <a:rPr lang="en-GB" sz="2000" i="1" dirty="0">
                <a:latin typeface="Perpetua" panose="02020502060401020303" pitchFamily="18" charset="77"/>
              </a:rPr>
              <a:t>Consulate Hall, </a:t>
            </a:r>
            <a:br>
              <a:rPr lang="en-GB" sz="2000" dirty="0">
                <a:latin typeface="Copperplate" panose="02000504000000020004" pitchFamily="2" charset="77"/>
              </a:rPr>
            </a:br>
            <a:r>
              <a:rPr lang="en-GB" sz="2000" dirty="0">
                <a:latin typeface="Copperplate" panose="02000504000000020004" pitchFamily="2" charset="77"/>
              </a:rPr>
              <a:t>Hotel Green Part, </a:t>
            </a:r>
            <a:br>
              <a:rPr lang="en-GB" sz="2000" dirty="0">
                <a:latin typeface="Copperplate" panose="02000504000000020004" pitchFamily="2" charset="77"/>
              </a:rPr>
            </a:br>
            <a:r>
              <a:rPr lang="en-GB" sz="2000" dirty="0">
                <a:latin typeface="Copperplate" panose="02000504000000020004" pitchFamily="2" charset="77"/>
              </a:rPr>
              <a:t>Visakhapatnam</a:t>
            </a:r>
          </a:p>
        </p:txBody>
      </p:sp>
      <p:pic>
        <p:nvPicPr>
          <p:cNvPr id="7" name="Picture 6" descr="A close up of a blue object&#10;&#10;AI-generated content may be incorrect.">
            <a:extLst>
              <a:ext uri="{FF2B5EF4-FFF2-40B4-BE49-F238E27FC236}">
                <a16:creationId xmlns:a16="http://schemas.microsoft.com/office/drawing/2014/main" id="{62025DEC-0B64-9B38-D154-33A62DD6C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45500"/>
            <a:ext cx="6858000" cy="1460500"/>
          </a:xfrm>
          <a:prstGeom prst="rect">
            <a:avLst/>
          </a:prstGeom>
        </p:spPr>
      </p:pic>
      <p:pic>
        <p:nvPicPr>
          <p:cNvPr id="9" name="Picture 8" descr="A blue and black background&#10;&#10;AI-generated content may be incorrect.">
            <a:extLst>
              <a:ext uri="{FF2B5EF4-FFF2-40B4-BE49-F238E27FC236}">
                <a16:creationId xmlns:a16="http://schemas.microsoft.com/office/drawing/2014/main" id="{700F86C3-655E-04F5-5B61-35193979D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858000" cy="2590800"/>
          </a:xfrm>
          <a:prstGeom prst="rect">
            <a:avLst/>
          </a:prstGeom>
        </p:spPr>
      </p:pic>
      <p:pic>
        <p:nvPicPr>
          <p:cNvPr id="12" name="Picture 11" descr="A blue and white sign with white text&#10;&#10;AI-generated content may be incorrect.">
            <a:extLst>
              <a:ext uri="{FF2B5EF4-FFF2-40B4-BE49-F238E27FC236}">
                <a16:creationId xmlns:a16="http://schemas.microsoft.com/office/drawing/2014/main" id="{F12C77C8-B4AB-FADF-C1FF-5960C46040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3866"/>
          <a:stretch>
            <a:fillRect/>
          </a:stretch>
        </p:blipFill>
        <p:spPr>
          <a:xfrm>
            <a:off x="12493" y="0"/>
            <a:ext cx="3610243" cy="1212232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21710C4-5ED1-E098-F09A-91444279A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8800" y="3468599"/>
            <a:ext cx="3771693" cy="105409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800" i="1" dirty="0">
                <a:solidFill>
                  <a:srgbClr val="C00000"/>
                </a:solidFill>
                <a:latin typeface="Perpetua" panose="02020502060401020303" pitchFamily="18" charset="77"/>
              </a:rPr>
              <a:t>The Strategic Repositioning of HR in the Age of AI</a:t>
            </a:r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9A09BB23-2A85-220D-C489-8E52CFF023F3}"/>
              </a:ext>
            </a:extLst>
          </p:cNvPr>
          <p:cNvSpPr txBox="1">
            <a:spLocks/>
          </p:cNvSpPr>
          <p:nvPr/>
        </p:nvSpPr>
        <p:spPr>
          <a:xfrm>
            <a:off x="2882900" y="2090031"/>
            <a:ext cx="3975100" cy="1587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solidFill>
                  <a:srgbClr val="10486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pperplate" panose="02000504000000020004" pitchFamily="2" charset="77"/>
              </a:rPr>
              <a:t>Beyond Operations</a:t>
            </a:r>
          </a:p>
        </p:txBody>
      </p:sp>
      <p:sp>
        <p:nvSpPr>
          <p:cNvPr id="18" name="Subtitle 20">
            <a:extLst>
              <a:ext uri="{FF2B5EF4-FFF2-40B4-BE49-F238E27FC236}">
                <a16:creationId xmlns:a16="http://schemas.microsoft.com/office/drawing/2014/main" id="{88F799AE-BA7F-D3EA-B178-33139C034E6F}"/>
              </a:ext>
            </a:extLst>
          </p:cNvPr>
          <p:cNvSpPr txBox="1">
            <a:spLocks/>
          </p:cNvSpPr>
          <p:nvPr/>
        </p:nvSpPr>
        <p:spPr>
          <a:xfrm>
            <a:off x="3270146" y="4455151"/>
            <a:ext cx="3429000" cy="1410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600" dirty="0">
                <a:latin typeface="Optima" panose="02000503060000020004" pitchFamily="2" charset="0"/>
              </a:rPr>
              <a:t>A discourse on why people issues often become reactive and how more deliberate thinking at the decision stage can lead to better organisational effectiveness</a:t>
            </a:r>
          </a:p>
        </p:txBody>
      </p:sp>
      <p:pic>
        <p:nvPicPr>
          <p:cNvPr id="21" name="Picture 20" descr="A cartoon of a superhero&#10;&#10;AI-generated content may be incorrect.">
            <a:extLst>
              <a:ext uri="{FF2B5EF4-FFF2-40B4-BE49-F238E27FC236}">
                <a16:creationId xmlns:a16="http://schemas.microsoft.com/office/drawing/2014/main" id="{6484A61D-B8EB-9AD3-3311-01BBBAF1B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3977" y="2352132"/>
            <a:ext cx="4036844" cy="6055267"/>
          </a:xfrm>
          <a:prstGeom prst="rect">
            <a:avLst/>
          </a:prstGeom>
        </p:spPr>
      </p:pic>
      <p:sp>
        <p:nvSpPr>
          <p:cNvPr id="22" name="Subtitle 20">
            <a:extLst>
              <a:ext uri="{FF2B5EF4-FFF2-40B4-BE49-F238E27FC236}">
                <a16:creationId xmlns:a16="http://schemas.microsoft.com/office/drawing/2014/main" id="{84185F2C-CE9F-C813-F7FA-65EB7999A228}"/>
              </a:ext>
            </a:extLst>
          </p:cNvPr>
          <p:cNvSpPr txBox="1">
            <a:spLocks/>
          </p:cNvSpPr>
          <p:nvPr/>
        </p:nvSpPr>
        <p:spPr>
          <a:xfrm>
            <a:off x="3165111" y="7069810"/>
            <a:ext cx="3562869" cy="15804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br>
              <a:rPr lang="en-IN" sz="2000" i="1" dirty="0">
                <a:solidFill>
                  <a:schemeClr val="bg1"/>
                </a:solidFill>
                <a:latin typeface="Perpetua" panose="02020502060401020303" pitchFamily="18" charset="77"/>
              </a:rPr>
            </a:br>
            <a:r>
              <a:rPr lang="en-IN" sz="2000" i="1" dirty="0">
                <a:latin typeface="Perpetua" panose="02020502060401020303" pitchFamily="18" charset="77"/>
              </a:rPr>
              <a:t>The workshop is relevant for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i="1" dirty="0">
                <a:solidFill>
                  <a:schemeClr val="bg1"/>
                </a:solidFill>
                <a:latin typeface="Perpetua" panose="02020502060401020303" pitchFamily="18" charset="77"/>
              </a:rPr>
              <a:t> </a:t>
            </a:r>
            <a:r>
              <a:rPr lang="en-IN" sz="2000" i="1" dirty="0">
                <a:solidFill>
                  <a:srgbClr val="C00000"/>
                </a:solidFill>
                <a:latin typeface="Perpetua" panose="02020502060401020303" pitchFamily="18" charset="77"/>
              </a:rPr>
              <a:t>Business Leaders,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i="1" dirty="0">
                <a:solidFill>
                  <a:srgbClr val="C00000"/>
                </a:solidFill>
                <a:latin typeface="Perpetua" panose="02020502060401020303" pitchFamily="18" charset="77"/>
              </a:rPr>
              <a:t>Entrepreneurs, 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i="1" dirty="0">
                <a:solidFill>
                  <a:srgbClr val="C00000"/>
                </a:solidFill>
                <a:latin typeface="Perpetua" panose="02020502060401020303" pitchFamily="18" charset="77"/>
              </a:rPr>
              <a:t>Start-up Founders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i="1" dirty="0">
                <a:solidFill>
                  <a:srgbClr val="C00000"/>
                </a:solidFill>
                <a:latin typeface="Perpetua" panose="02020502060401020303" pitchFamily="18" charset="77"/>
              </a:rPr>
              <a:t>HR Leads</a:t>
            </a:r>
          </a:p>
        </p:txBody>
      </p:sp>
      <p:sp>
        <p:nvSpPr>
          <p:cNvPr id="23" name="Subtitle 20">
            <a:extLst>
              <a:ext uri="{FF2B5EF4-FFF2-40B4-BE49-F238E27FC236}">
                <a16:creationId xmlns:a16="http://schemas.microsoft.com/office/drawing/2014/main" id="{CE38412C-6C7B-8445-E3AA-C3923962F621}"/>
              </a:ext>
            </a:extLst>
          </p:cNvPr>
          <p:cNvSpPr txBox="1">
            <a:spLocks/>
          </p:cNvSpPr>
          <p:nvPr/>
        </p:nvSpPr>
        <p:spPr>
          <a:xfrm>
            <a:off x="3622736" y="406492"/>
            <a:ext cx="1441450" cy="4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600" b="1" dirty="0">
                <a:solidFill>
                  <a:schemeClr val="bg1"/>
                </a:solidFill>
                <a:latin typeface="Optima" panose="02000503060000020004" pitchFamily="2" charset="0"/>
              </a:rPr>
              <a:t>Presents</a:t>
            </a:r>
          </a:p>
        </p:txBody>
      </p:sp>
      <p:sp>
        <p:nvSpPr>
          <p:cNvPr id="24" name="Subtitle 20">
            <a:extLst>
              <a:ext uri="{FF2B5EF4-FFF2-40B4-BE49-F238E27FC236}">
                <a16:creationId xmlns:a16="http://schemas.microsoft.com/office/drawing/2014/main" id="{BC94C840-CA6F-E927-61E0-C6F4C63BBE33}"/>
              </a:ext>
            </a:extLst>
          </p:cNvPr>
          <p:cNvSpPr txBox="1">
            <a:spLocks/>
          </p:cNvSpPr>
          <p:nvPr/>
        </p:nvSpPr>
        <p:spPr>
          <a:xfrm>
            <a:off x="55722" y="9414669"/>
            <a:ext cx="2420777" cy="4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600" b="1" dirty="0">
                <a:solidFill>
                  <a:srgbClr val="FFC000"/>
                </a:solidFill>
                <a:latin typeface="Copperplate" panose="02000504000000020004" pitchFamily="2" charset="77"/>
              </a:rPr>
              <a:t>Registration Open</a:t>
            </a:r>
          </a:p>
        </p:txBody>
      </p:sp>
      <p:sp>
        <p:nvSpPr>
          <p:cNvPr id="25" name="Subtitle 20">
            <a:extLst>
              <a:ext uri="{FF2B5EF4-FFF2-40B4-BE49-F238E27FC236}">
                <a16:creationId xmlns:a16="http://schemas.microsoft.com/office/drawing/2014/main" id="{D0D78A87-6449-BB20-2086-E1C90305530A}"/>
              </a:ext>
            </a:extLst>
          </p:cNvPr>
          <p:cNvSpPr txBox="1">
            <a:spLocks/>
          </p:cNvSpPr>
          <p:nvPr/>
        </p:nvSpPr>
        <p:spPr>
          <a:xfrm>
            <a:off x="3774256" y="8940801"/>
            <a:ext cx="2420777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400" b="1" i="1" dirty="0">
                <a:solidFill>
                  <a:srgbClr val="FFFF00"/>
                </a:solidFill>
                <a:latin typeface="Perpetua" panose="02020502060401020303" pitchFamily="18" charset="77"/>
              </a:rPr>
              <a:t>Register before 15</a:t>
            </a:r>
            <a:r>
              <a:rPr lang="en-IN" sz="1400" b="1" i="1" baseline="30000" dirty="0">
                <a:solidFill>
                  <a:srgbClr val="FFFF00"/>
                </a:solidFill>
                <a:latin typeface="Perpetua" panose="02020502060401020303" pitchFamily="18" charset="77"/>
              </a:rPr>
              <a:t>th</a:t>
            </a:r>
            <a:r>
              <a:rPr lang="en-IN" sz="1400" b="1" i="1" dirty="0">
                <a:solidFill>
                  <a:srgbClr val="FFFF00"/>
                </a:solidFill>
                <a:latin typeface="Perpetua" panose="02020502060401020303" pitchFamily="18" charset="77"/>
              </a:rPr>
              <a:t> February 2026 to avail Early Bird offer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43185F2-F5DB-38AD-AA1B-1172F29581DA}"/>
              </a:ext>
            </a:extLst>
          </p:cNvPr>
          <p:cNvSpPr txBox="1">
            <a:spLocks/>
          </p:cNvSpPr>
          <p:nvPr/>
        </p:nvSpPr>
        <p:spPr>
          <a:xfrm>
            <a:off x="12493" y="7480301"/>
            <a:ext cx="2616407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i="1" dirty="0">
                <a:latin typeface="Perpetua" panose="02020502060401020303" pitchFamily="18" charset="77"/>
              </a:rPr>
              <a:t>Facilitator</a:t>
            </a:r>
          </a:p>
          <a:p>
            <a:pPr algn="ctr"/>
            <a:r>
              <a:rPr lang="en-GB" sz="2000" dirty="0">
                <a:latin typeface="Copperplate" panose="02000504000000020004" pitchFamily="2" charset="77"/>
              </a:rPr>
              <a:t>R S Kiran</a:t>
            </a:r>
          </a:p>
          <a:p>
            <a:pPr algn="ctr"/>
            <a:r>
              <a:rPr lang="en-GB" sz="1600" i="1" dirty="0">
                <a:latin typeface="Perpetua" panose="02020502060401020303" pitchFamily="18" charset="77"/>
              </a:rPr>
              <a:t>Chief Consultant, </a:t>
            </a:r>
            <a:r>
              <a:rPr lang="en-GB" sz="1600" dirty="0">
                <a:solidFill>
                  <a:srgbClr val="104862"/>
                </a:solidFill>
                <a:latin typeface="Copperplate" panose="02000504000000020004" pitchFamily="2" charset="77"/>
              </a:rPr>
              <a:t>Team</a:t>
            </a:r>
            <a:r>
              <a:rPr lang="en-GB" sz="1600" dirty="0">
                <a:solidFill>
                  <a:srgbClr val="C00000"/>
                </a:solidFill>
                <a:latin typeface="Copperplate" panose="02000504000000020004" pitchFamily="2" charset="77"/>
              </a:rPr>
              <a:t>SK’s</a:t>
            </a:r>
          </a:p>
        </p:txBody>
      </p:sp>
    </p:spTree>
    <p:extLst>
      <p:ext uri="{BB962C8B-B14F-4D97-AF65-F5344CB8AC3E}">
        <p14:creationId xmlns:p14="http://schemas.microsoft.com/office/powerpoint/2010/main" val="2579602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154</TotalTime>
  <Words>312</Words>
  <Application>Microsoft Macintosh PowerPoint</Application>
  <PresentationFormat>A4 Paper (210x297 mm)</PresentationFormat>
  <Paragraphs>48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Aptos</vt:lpstr>
      <vt:lpstr>Arial</vt:lpstr>
      <vt:lpstr>Calibri</vt:lpstr>
      <vt:lpstr>Calibri Light</vt:lpstr>
      <vt:lpstr>Copperplate</vt:lpstr>
      <vt:lpstr>Lucida Calligraphy</vt:lpstr>
      <vt:lpstr>Optima</vt:lpstr>
      <vt:lpstr>Perpetua</vt:lpstr>
      <vt:lpstr>Wingdings</vt:lpstr>
      <vt:lpstr>Office 2013 - 2022 Theme</vt:lpstr>
      <vt:lpstr>Human Intelligence in the Age of AI</vt:lpstr>
      <vt:lpstr>PowerPoint Presentation</vt:lpstr>
      <vt:lpstr>28th February 2026 Consulate Hall,  Hotel Green Part,  Visakhapatnam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 Shanthi Kiran</dc:creator>
  <cp:lastModifiedBy>R Shanthi Kiran</cp:lastModifiedBy>
  <cp:revision>6</cp:revision>
  <dcterms:created xsi:type="dcterms:W3CDTF">2026-01-13T05:03:42Z</dcterms:created>
  <dcterms:modified xsi:type="dcterms:W3CDTF">2026-02-05T07:15:35Z</dcterms:modified>
</cp:coreProperties>
</file>